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8" r:id="rId3"/>
    <p:sldId id="283" r:id="rId4"/>
    <p:sldId id="284" r:id="rId5"/>
    <p:sldId id="274" r:id="rId6"/>
    <p:sldId id="285" r:id="rId7"/>
    <p:sldId id="275" r:id="rId8"/>
    <p:sldId id="257" r:id="rId9"/>
    <p:sldId id="258" r:id="rId10"/>
    <p:sldId id="289" r:id="rId11"/>
    <p:sldId id="276" r:id="rId12"/>
    <p:sldId id="290" r:id="rId13"/>
    <p:sldId id="277" r:id="rId14"/>
    <p:sldId id="278" r:id="rId15"/>
    <p:sldId id="291" r:id="rId16"/>
    <p:sldId id="279" r:id="rId17"/>
    <p:sldId id="280" r:id="rId18"/>
    <p:sldId id="281" r:id="rId19"/>
    <p:sldId id="28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D7382-B224-45BB-9D9E-93B888743C1A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85D192-C7FF-4ACF-893B-40BAC186DD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00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90D1-6B7D-4672-BD1F-5E8428EB45B4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C51A-8FA0-4F35-8E2E-7B07A5F54F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90D1-6B7D-4672-BD1F-5E8428EB45B4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C51A-8FA0-4F35-8E2E-7B07A5F54F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90D1-6B7D-4672-BD1F-5E8428EB45B4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C51A-8FA0-4F35-8E2E-7B07A5F54F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90D1-6B7D-4672-BD1F-5E8428EB45B4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C51A-8FA0-4F35-8E2E-7B07A5F54F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90D1-6B7D-4672-BD1F-5E8428EB45B4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C51A-8FA0-4F35-8E2E-7B07A5F54F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90D1-6B7D-4672-BD1F-5E8428EB45B4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C51A-8FA0-4F35-8E2E-7B07A5F54F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90D1-6B7D-4672-BD1F-5E8428EB45B4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C51A-8FA0-4F35-8E2E-7B07A5F54F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90D1-6B7D-4672-BD1F-5E8428EB45B4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C51A-8FA0-4F35-8E2E-7B07A5F54F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90D1-6B7D-4672-BD1F-5E8428EB45B4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C51A-8FA0-4F35-8E2E-7B07A5F54F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90D1-6B7D-4672-BD1F-5E8428EB45B4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C51A-8FA0-4F35-8E2E-7B07A5F54F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90D1-6B7D-4672-BD1F-5E8428EB45B4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C51A-8FA0-4F35-8E2E-7B07A5F54F3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790D1-6B7D-4672-BD1F-5E8428EB45B4}" type="datetimeFigureOut">
              <a:rPr lang="en-US" smtClean="0"/>
              <a:pPr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4C51A-8FA0-4F35-8E2E-7B07A5F54F3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Computer Graphics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F1380A2-9252-40A2-83C9-F3E6A9554E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95250"/>
            <a:ext cx="5791200" cy="325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44307B8-B48F-412A-A9FE-FF20F2D9C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411829"/>
            <a:ext cx="5867401" cy="3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3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Translate camera to origin</a:t>
            </a:r>
          </a:p>
          <a:p>
            <a:r>
              <a:rPr lang="en-US" dirty="0"/>
              <a:t>Set view direction along a principal axis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415" y="2895600"/>
            <a:ext cx="662998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91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CAD10E-FF71-4D37-B0FB-0773BFA11B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5562600" cy="3082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F8786CC-768E-467C-B7AD-F115C415C1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46874"/>
            <a:ext cx="5573285" cy="308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8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490627" cy="5257800"/>
          </a:xfrm>
        </p:spPr>
        <p:txBody>
          <a:bodyPr/>
          <a:lstStyle/>
          <a:p>
            <a:r>
              <a:rPr lang="en-US" dirty="0"/>
              <a:t>Light the scene according to material properties of objects and light sources</a:t>
            </a:r>
          </a:p>
          <a:p>
            <a:r>
              <a:rPr lang="en-US" dirty="0"/>
              <a:t>Highly important to generate realistic image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27" y="1676400"/>
            <a:ext cx="3815173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91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Projection and Clipping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the 3d model on a 2d screen</a:t>
            </a:r>
          </a:p>
          <a:p>
            <a:r>
              <a:rPr lang="en-US" dirty="0"/>
              <a:t>Clip objects outside viewing frustum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895600"/>
            <a:ext cx="727219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91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2249E1D-0206-4293-A857-B6FBF1161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49660"/>
            <a:ext cx="4876800" cy="2749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87724DE-C729-4136-9F7F-BC1F71B89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29000"/>
            <a:ext cx="7330120" cy="30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3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Rasterization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which pixels to light on the screen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66" y="2195339"/>
            <a:ext cx="3619634" cy="39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0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Paste images on object surfaces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95600"/>
            <a:ext cx="4495800" cy="29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6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Cast rays from eye to each pixel to determine the color of pixel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843043"/>
            <a:ext cx="5005387" cy="332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8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Produces highly realistic image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600"/>
            <a:ext cx="50292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388ED-D67F-4E51-8B1E-F88B6BF8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D9C97E-B854-4E35-BE74-AD3742334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Graphics: Principles and Practice in C (2nd Edition) by James D. Foley, </a:t>
            </a:r>
            <a:r>
              <a:rPr lang="en-US" dirty="0" err="1"/>
              <a:t>Andries</a:t>
            </a:r>
            <a:r>
              <a:rPr lang="en-US" dirty="0"/>
              <a:t> van Dam, Steven K. </a:t>
            </a:r>
            <a:r>
              <a:rPr lang="en-US" dirty="0" err="1"/>
              <a:t>Feiner</a:t>
            </a:r>
            <a:r>
              <a:rPr lang="en-US" dirty="0"/>
              <a:t>, John F. Hughes</a:t>
            </a:r>
          </a:p>
          <a:p>
            <a:r>
              <a:rPr lang="en-US" dirty="0" err="1"/>
              <a:t>Schaum's</a:t>
            </a:r>
            <a:r>
              <a:rPr lang="en-US" dirty="0"/>
              <a:t> Outline of Computer Graphics (2nd Edition) by </a:t>
            </a:r>
            <a:r>
              <a:rPr lang="en-US" dirty="0" err="1"/>
              <a:t>Zhigang</a:t>
            </a:r>
            <a:r>
              <a:rPr lang="en-US" dirty="0"/>
              <a:t> Xiang, Roy A. </a:t>
            </a:r>
            <a:r>
              <a:rPr lang="en-US" dirty="0" err="1"/>
              <a:t>Plastock</a:t>
            </a:r>
            <a:endParaRPr lang="en-US" dirty="0"/>
          </a:p>
          <a:p>
            <a:r>
              <a:rPr lang="en-US" dirty="0"/>
              <a:t>Computer Graphics using OpenGL (2nd/3rd Edition) by Francis S Hill, Jr.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91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267A84-C365-4B5C-9201-AF5F0AB1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105DB4-B01A-49CA-AEC7-8A7D7701D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Object space vs Image Space</a:t>
            </a:r>
          </a:p>
          <a:p>
            <a:r>
              <a:rPr lang="en-US" dirty="0"/>
              <a:t>Computer graphics vs Image processing</a:t>
            </a:r>
          </a:p>
          <a:p>
            <a:r>
              <a:rPr lang="en-US" dirty="0"/>
              <a:t>Computer graphics areas</a:t>
            </a:r>
          </a:p>
          <a:p>
            <a:pPr lvl="1"/>
            <a:r>
              <a:rPr lang="en-US" i="1" dirty="0"/>
              <a:t>Modeling: A</a:t>
            </a:r>
            <a:r>
              <a:rPr lang="en-US" dirty="0"/>
              <a:t> coffee mug might be described as a set of ordered 3D points along with some interpolation rule to connect the points and a reflection model that</a:t>
            </a:r>
            <a:br>
              <a:rPr lang="en-US" dirty="0"/>
            </a:br>
            <a:r>
              <a:rPr lang="en-US" dirty="0"/>
              <a:t>describes how light interacts with the mug. </a:t>
            </a:r>
          </a:p>
          <a:p>
            <a:pPr lvl="1"/>
            <a:r>
              <a:rPr lang="en-US" i="1" dirty="0"/>
              <a:t>Rendering: </a:t>
            </a:r>
            <a:r>
              <a:rPr lang="en-US" dirty="0"/>
              <a:t>creation of shaded images from 3D computer models. </a:t>
            </a:r>
          </a:p>
          <a:p>
            <a:pPr lvl="1"/>
            <a:r>
              <a:rPr lang="en-US" i="1" dirty="0"/>
              <a:t>Animation: </a:t>
            </a:r>
            <a:r>
              <a:rPr lang="en-US" dirty="0"/>
              <a:t>create an illusion of motion </a:t>
            </a:r>
            <a:r>
              <a:rPr lang="en-US"/>
              <a:t>through sequences of </a:t>
            </a:r>
            <a:r>
              <a:rPr lang="en-US" dirty="0"/>
              <a:t>images.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B82578-FA43-4393-AE7D-1ED4108A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DDB1B2-AE6B-47F7-82BF-7750F19AB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games</a:t>
            </a:r>
          </a:p>
          <a:p>
            <a:r>
              <a:rPr lang="en-US" dirty="0"/>
              <a:t>Cartoons/Animated </a:t>
            </a:r>
            <a:r>
              <a:rPr lang="en-US" dirty="0" err="1"/>
              <a:t>flims</a:t>
            </a:r>
            <a:endParaRPr lang="en-US" dirty="0"/>
          </a:p>
          <a:p>
            <a:r>
              <a:rPr lang="en-US" dirty="0"/>
              <a:t>Visual effects</a:t>
            </a:r>
          </a:p>
          <a:p>
            <a:r>
              <a:rPr lang="en-US" dirty="0"/>
              <a:t>CAD/CAM</a:t>
            </a:r>
          </a:p>
          <a:p>
            <a:r>
              <a:rPr lang="en-US" dirty="0"/>
              <a:t>Simulator: MS flight simulator</a:t>
            </a:r>
          </a:p>
          <a:p>
            <a:r>
              <a:rPr lang="en-US" dirty="0"/>
              <a:t>Medical imaging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84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What is Computer Graphics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525963"/>
          </a:xfrm>
        </p:spPr>
        <p:txBody>
          <a:bodyPr/>
          <a:lstStyle/>
          <a:p>
            <a:r>
              <a:rPr lang="en-US" dirty="0"/>
              <a:t>Model real world</a:t>
            </a:r>
          </a:p>
          <a:p>
            <a:r>
              <a:rPr lang="en-US" dirty="0"/>
              <a:t>Generate high quality 2d images efficiently, given the 3d model and camera parameters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43532"/>
            <a:ext cx="4212600" cy="34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16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99F9F-F92F-4006-9214-73B749B3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knowledge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F5F542-4A58-491A-8713-15DEF9DA4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Solving equations</a:t>
            </a:r>
          </a:p>
          <a:p>
            <a:r>
              <a:rPr lang="en-US" dirty="0"/>
              <a:t>Linear algebra</a:t>
            </a:r>
          </a:p>
          <a:p>
            <a:r>
              <a:rPr lang="en-US" dirty="0"/>
              <a:t>Vector</a:t>
            </a:r>
          </a:p>
          <a:p>
            <a:r>
              <a:rPr lang="en-US" dirty="0" smtClean="0"/>
              <a:t>Trigonometry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87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Two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Rasterization</a:t>
            </a:r>
            <a:endParaRPr lang="en-US" dirty="0"/>
          </a:p>
          <a:p>
            <a:pPr lvl="1"/>
            <a:r>
              <a:rPr lang="en-US" dirty="0"/>
              <a:t>Faster </a:t>
            </a:r>
          </a:p>
          <a:p>
            <a:pPr lvl="1"/>
            <a:r>
              <a:rPr lang="en-US" dirty="0"/>
              <a:t>Pipelined</a:t>
            </a:r>
          </a:p>
          <a:p>
            <a:pPr lvl="1"/>
            <a:r>
              <a:rPr lang="en-US" dirty="0"/>
              <a:t>Ex. Real-time applications</a:t>
            </a:r>
          </a:p>
          <a:p>
            <a:r>
              <a:rPr lang="en-US" dirty="0"/>
              <a:t>Ray Tracing</a:t>
            </a:r>
          </a:p>
          <a:p>
            <a:pPr lvl="1"/>
            <a:r>
              <a:rPr lang="en-US" dirty="0"/>
              <a:t>High quality and More realistic</a:t>
            </a:r>
          </a:p>
          <a:p>
            <a:pPr lvl="1"/>
            <a:r>
              <a:rPr lang="en-US" dirty="0"/>
              <a:t>Ex. Animation movies</a:t>
            </a:r>
          </a:p>
        </p:txBody>
      </p:sp>
    </p:spTree>
    <p:extLst>
      <p:ext uri="{BB962C8B-B14F-4D97-AF65-F5344CB8AC3E}">
        <p14:creationId xmlns:p14="http://schemas.microsoft.com/office/powerpoint/2010/main" val="4243039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Rasterization Pipeline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Modeling Transformation</a:t>
            </a:r>
          </a:p>
          <a:p>
            <a:r>
              <a:rPr lang="en-US" dirty="0"/>
              <a:t>View Transformation</a:t>
            </a:r>
          </a:p>
          <a:p>
            <a:r>
              <a:rPr lang="en-US" dirty="0"/>
              <a:t>Illumination</a:t>
            </a:r>
          </a:p>
          <a:p>
            <a:r>
              <a:rPr lang="en-US" dirty="0"/>
              <a:t>Projection Transformation</a:t>
            </a:r>
          </a:p>
          <a:p>
            <a:r>
              <a:rPr lang="en-US" dirty="0"/>
              <a:t>Clipping</a:t>
            </a:r>
          </a:p>
          <a:p>
            <a:r>
              <a:rPr lang="en-US" dirty="0"/>
              <a:t>Rasterization or Scan conversion</a:t>
            </a:r>
          </a:p>
          <a:p>
            <a:r>
              <a:rPr lang="en-US" dirty="0"/>
              <a:t>Texturing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transformation to position objects</a:t>
            </a:r>
          </a:p>
          <a:p>
            <a:r>
              <a:rPr lang="en-US" dirty="0"/>
              <a:t>Reuse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514600"/>
            <a:ext cx="3891410" cy="35733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285</Words>
  <Application>Microsoft Office PowerPoint</Application>
  <PresentationFormat>On-screen Show (4:3)</PresentationFormat>
  <Paragraphs>63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Introduction to  Computer Graphics</vt:lpstr>
      <vt:lpstr>Books</vt:lpstr>
      <vt:lpstr>A Brief Overview</vt:lpstr>
      <vt:lpstr>Major Application</vt:lpstr>
      <vt:lpstr>What is Computer Graphics </vt:lpstr>
      <vt:lpstr>Background knowledge </vt:lpstr>
      <vt:lpstr> Two Approaches</vt:lpstr>
      <vt:lpstr>Rasterization Pipeline</vt:lpstr>
      <vt:lpstr>Modeling Transformation</vt:lpstr>
      <vt:lpstr>PowerPoint Presentation</vt:lpstr>
      <vt:lpstr>View Transformation</vt:lpstr>
      <vt:lpstr>PowerPoint Presentation</vt:lpstr>
      <vt:lpstr>Illumination</vt:lpstr>
      <vt:lpstr>Projection and Clipping</vt:lpstr>
      <vt:lpstr>PowerPoint Presentation</vt:lpstr>
      <vt:lpstr>Rasterization</vt:lpstr>
      <vt:lpstr>Texturing</vt:lpstr>
      <vt:lpstr>Ray Tracing</vt:lpstr>
      <vt:lpstr>Ray Tracing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popel</dc:creator>
  <cp:lastModifiedBy>ismail - [2010]</cp:lastModifiedBy>
  <cp:revision>59</cp:revision>
  <dcterms:created xsi:type="dcterms:W3CDTF">2010-08-10T21:44:01Z</dcterms:created>
  <dcterms:modified xsi:type="dcterms:W3CDTF">2022-05-14T03:41:12Z</dcterms:modified>
</cp:coreProperties>
</file>